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Caveat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Caveat-regular.fntdata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Caveat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107b5630e0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107b5630e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07b5630e0_0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107b5630e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07b5630e0_0_9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07b5630e0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07b5630e0_0_1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107b5630e0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1697da9ec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1697da9e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11697da9e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11697da9e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11697da9ec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11697da9e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11697da9ec_0_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11697da9e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11697da9ec_0_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11697da9e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1965e8a74_2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11965e8a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ec2d55c77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ec2d55c7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11965e8a74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11965e8a74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1965e8a74_2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11965e8a74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11965e8a74_2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11965e8a74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107b5630e0_0_1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107b5630e0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bda84441ab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bda84441ab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107b5630e0_0_1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107b5630e0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107b5630e0_0_1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107b5630e0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10fdc3c0a0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10fdc3c0a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10fdc3c0a0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10fdc3c0a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10fdc3c0a0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10fdc3c0a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107b5630e0_0_1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107b5630e0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10fdc3c0a0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10fdc3c0a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10fdc3c0a0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10fdc3c0a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11697da9ec_0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11697da9e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107b5630e0_0_16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107b5630e0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bda91954a9_0_2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bda91954a9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700d37c4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1700d37c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107b5630e0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107b5630e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0fdc3c0a0_0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0fdc3c0a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11965e8a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11965e8a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11965e8a7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11965e8a7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07b5630e0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107b5630e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07b5630e0_0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107b5630e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darenr.github.io/afinn/" TargetMode="External"/><Relationship Id="rId4" Type="http://schemas.openxmlformats.org/officeDocument/2006/relationships/hyperlink" Target="http://www2.imm.dtu.dk/pubdb/edoc/imm6006.pdf" TargetMode="External"/><Relationship Id="rId5" Type="http://schemas.openxmlformats.org/officeDocument/2006/relationships/hyperlink" Target="https://dl.acm.org/doi/pdf/10.1145/1014052.1014073" TargetMode="External"/><Relationship Id="rId6" Type="http://schemas.openxmlformats.org/officeDocument/2006/relationships/hyperlink" Target="https://arxiv.org/pdf/1308.6297.pdf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cjbarrie.github.io/CTA-ED/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hyperlink" Target="mailto:cbarrie6@ed.ac.uk" TargetMode="External"/><Relationship Id="rId4" Type="http://schemas.openxmlformats.org/officeDocument/2006/relationships/hyperlink" Target="https://www.cjbarrie.com/" TargetMode="External"/><Relationship Id="rId5" Type="http://schemas.openxmlformats.org/officeDocument/2006/relationships/hyperlink" Target="https://twitter.com/cbarrie" TargetMode="External"/><Relationship Id="rId6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Computational Text Analysis</a:t>
            </a:r>
            <a:endParaRPr sz="5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773">
                <a:solidFill>
                  <a:srgbClr val="CC4125"/>
                </a:solidFill>
              </a:rPr>
              <a:t>Christopher Barrie</a:t>
            </a:r>
            <a:br>
              <a:rPr b="1" lang="en" sz="6773">
                <a:solidFill>
                  <a:srgbClr val="CC4125"/>
                </a:solidFill>
              </a:rPr>
            </a:br>
            <a:endParaRPr b="1" sz="6773">
              <a:solidFill>
                <a:srgbClr val="CC412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773">
                <a:solidFill>
                  <a:schemeClr val="dk2"/>
                </a:solidFill>
              </a:rPr>
              <a:t>Week 3</a:t>
            </a:r>
            <a:br>
              <a:rPr b="1" lang="en" sz="6773">
                <a:solidFill>
                  <a:schemeClr val="dk2"/>
                </a:solidFill>
              </a:rPr>
            </a:br>
            <a:br>
              <a:rPr b="1" lang="en" sz="2400">
                <a:solidFill>
                  <a:schemeClr val="dk2"/>
                </a:solidFill>
              </a:rPr>
            </a:br>
            <a:endParaRPr sz="2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06" name="Google Shape;10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Counting words over space/time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“We” “are” “all” “very” “happy” “to” “be” “at” “a” “lecture” “at” “10AM”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= 12 words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Now imagine we had our collective thoughts over every lecture this semester:</a:t>
            </a:r>
            <a:endParaRPr sz="2100"/>
          </a:p>
          <a:p>
            <a:pPr indent="-303770" lvl="0" marL="457200" rtl="0" algn="l">
              <a:spcBef>
                <a:spcPts val="0"/>
              </a:spcBef>
              <a:spcAft>
                <a:spcPts val="0"/>
              </a:spcAft>
              <a:buSzPts val="1184"/>
              <a:buChar char="-"/>
            </a:pPr>
            <a:r>
              <a:rPr b="1" lang="en" sz="1183"/>
              <a:t>Class 2: </a:t>
            </a:r>
            <a:r>
              <a:rPr lang="en" sz="1183"/>
              <a:t>“We” “are” “all” “very” “happy” “to” “be” “at” “a” “lecture” “at” “10AM” “I” “am” “furious” “to” “be” “at” “a” “lecture” “at” “10AM” “why” “am” “I” “awake” “before” “the” “sun” “where” “is” “the” “sun” “I” “need” “some” “vitamin” “D” “is” “there” “a” “Boot’s” “nearby” “what” “was” “he” “saying” “just” “then”... </a:t>
            </a:r>
            <a:r>
              <a:rPr b="1" lang="en" sz="1183"/>
              <a:t>Class 10: </a:t>
            </a:r>
            <a:r>
              <a:rPr lang="en" sz="1183"/>
              <a:t>“hooray” “it’s” “over”</a:t>
            </a:r>
            <a:endParaRPr sz="1183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= ~ 5000 words</a:t>
            </a:r>
            <a:endParaRPr sz="2100"/>
          </a:p>
        </p:txBody>
      </p:sp>
      <p:sp>
        <p:nvSpPr>
          <p:cNvPr id="107" name="Google Shape;107;p22"/>
          <p:cNvSpPr/>
          <p:nvPr/>
        </p:nvSpPr>
        <p:spPr>
          <a:xfrm flipH="1" rot="10800000">
            <a:off x="403030" y="1844057"/>
            <a:ext cx="487200" cy="502500"/>
          </a:xfrm>
          <a:prstGeom prst="bentArrow">
            <a:avLst>
              <a:gd fmla="val 22476" name="adj1"/>
              <a:gd fmla="val 25000" name="adj2"/>
              <a:gd fmla="val 25000" name="adj3"/>
              <a:gd fmla="val 34532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2"/>
          <p:cNvSpPr/>
          <p:nvPr/>
        </p:nvSpPr>
        <p:spPr>
          <a:xfrm flipH="1" rot="10800000">
            <a:off x="182730" y="2769857"/>
            <a:ext cx="487200" cy="502500"/>
          </a:xfrm>
          <a:prstGeom prst="bentArrow">
            <a:avLst>
              <a:gd fmla="val 22476" name="adj1"/>
              <a:gd fmla="val 25000" name="adj2"/>
              <a:gd fmla="val 25000" name="adj3"/>
              <a:gd fmla="val 34532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4" name="Google Shape;11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Counting words over time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Count all words for each time unit </a:t>
            </a:r>
            <a:r>
              <a:rPr i="1" lang="en" sz="2100"/>
              <a:t>t</a:t>
            </a:r>
            <a:r>
              <a:rPr lang="en" sz="2100"/>
              <a:t> (here: our classes)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Count all words denoting a word of interest (here: “happy”)</a:t>
            </a:r>
            <a:endParaRPr sz="2100"/>
          </a:p>
        </p:txBody>
      </p:sp>
      <p:sp>
        <p:nvSpPr>
          <p:cNvPr id="115" name="Google Shape;115;p23"/>
          <p:cNvSpPr txBox="1"/>
          <p:nvPr/>
        </p:nvSpPr>
        <p:spPr>
          <a:xfrm flipH="1">
            <a:off x="1908450" y="3107125"/>
            <a:ext cx="128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Happy word freq.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6" name="Google Shape;116;p23"/>
          <p:cNvSpPr txBox="1"/>
          <p:nvPr/>
        </p:nvSpPr>
        <p:spPr>
          <a:xfrm flipH="1">
            <a:off x="4210182" y="4647725"/>
            <a:ext cx="113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Class no.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3">
            <a:alphaModFix/>
          </a:blip>
          <a:srcRect b="10233" l="10944" r="0" t="0"/>
          <a:stretch/>
        </p:blipFill>
        <p:spPr>
          <a:xfrm>
            <a:off x="3265374" y="2342625"/>
            <a:ext cx="3005951" cy="205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311700" y="1152475"/>
            <a:ext cx="8520600" cy="1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Denominating by totals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What if the trend of </a:t>
            </a:r>
            <a:r>
              <a:rPr i="1" lang="en" sz="2100"/>
              <a:t>total words</a:t>
            </a:r>
            <a:r>
              <a:rPr lang="en" sz="2100"/>
              <a:t> shared over the course of the coming weeks was also positive?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124" name="Google Shape;124;p24"/>
          <p:cNvSpPr txBox="1"/>
          <p:nvPr/>
        </p:nvSpPr>
        <p:spPr>
          <a:xfrm flipH="1">
            <a:off x="2130975" y="3107125"/>
            <a:ext cx="128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Total</a:t>
            </a:r>
            <a:r>
              <a:rPr lang="en">
                <a:latin typeface="Caveat"/>
                <a:ea typeface="Caveat"/>
                <a:cs typeface="Caveat"/>
                <a:sym typeface="Caveat"/>
              </a:rPr>
              <a:t> word freq.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25" name="Google Shape;125;p24"/>
          <p:cNvSpPr txBox="1"/>
          <p:nvPr/>
        </p:nvSpPr>
        <p:spPr>
          <a:xfrm flipH="1">
            <a:off x="3928200" y="4498075"/>
            <a:ext cx="128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Class no.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26" name="Google Shape;126;p24"/>
          <p:cNvSpPr txBox="1"/>
          <p:nvPr/>
        </p:nvSpPr>
        <p:spPr>
          <a:xfrm>
            <a:off x="7100750" y="4187625"/>
            <a:ext cx="1820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0000"/>
                </a:solidFill>
              </a:rPr>
              <a:t>Then what…?</a:t>
            </a:r>
            <a:endParaRPr sz="2100">
              <a:solidFill>
                <a:srgbClr val="FF0000"/>
              </a:solidFill>
            </a:endParaRPr>
          </a:p>
        </p:txBody>
      </p:sp>
      <p:pic>
        <p:nvPicPr>
          <p:cNvPr id="127" name="Google Shape;127;p24"/>
          <p:cNvPicPr preferRelativeResize="0"/>
          <p:nvPr/>
        </p:nvPicPr>
        <p:blipFill rotWithShape="1">
          <a:blip r:embed="rId3">
            <a:alphaModFix/>
          </a:blip>
          <a:srcRect b="10233" l="10944" r="0" t="0"/>
          <a:stretch/>
        </p:blipFill>
        <p:spPr>
          <a:xfrm>
            <a:off x="3265374" y="2342625"/>
            <a:ext cx="3005951" cy="205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 rotWithShape="1">
          <a:blip r:embed="rId3">
            <a:alphaModFix/>
          </a:blip>
          <a:srcRect b="50000" l="0" r="49364" t="0"/>
          <a:stretch/>
        </p:blipFill>
        <p:spPr>
          <a:xfrm>
            <a:off x="851375" y="182813"/>
            <a:ext cx="6341700" cy="477786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 txBox="1"/>
          <p:nvPr/>
        </p:nvSpPr>
        <p:spPr>
          <a:xfrm>
            <a:off x="7323300" y="3414225"/>
            <a:ext cx="18207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0000"/>
                </a:solidFill>
              </a:rPr>
              <a:t>And everywhere in between…</a:t>
            </a:r>
            <a:endParaRPr sz="21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6"/>
          <p:cNvPicPr preferRelativeResize="0"/>
          <p:nvPr/>
        </p:nvPicPr>
        <p:blipFill rotWithShape="1">
          <a:blip r:embed="rId3">
            <a:alphaModFix/>
          </a:blip>
          <a:srcRect b="49220" l="50144" r="-779" t="780"/>
          <a:stretch/>
        </p:blipFill>
        <p:spPr>
          <a:xfrm>
            <a:off x="851375" y="182813"/>
            <a:ext cx="6341700" cy="4777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7"/>
          <p:cNvPicPr preferRelativeResize="0"/>
          <p:nvPr/>
        </p:nvPicPr>
        <p:blipFill rotWithShape="1">
          <a:blip r:embed="rId3">
            <a:alphaModFix/>
          </a:blip>
          <a:srcRect b="0" l="0" r="49364" t="50000"/>
          <a:stretch/>
        </p:blipFill>
        <p:spPr>
          <a:xfrm>
            <a:off x="851375" y="182813"/>
            <a:ext cx="6341700" cy="4777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9" name="Google Shape;149;p28"/>
          <p:cNvSpPr txBox="1"/>
          <p:nvPr>
            <p:ph idx="1" type="body"/>
          </p:nvPr>
        </p:nvSpPr>
        <p:spPr>
          <a:xfrm>
            <a:off x="311700" y="1152475"/>
            <a:ext cx="8520600" cy="3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Denominating by totals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What if we </a:t>
            </a:r>
            <a:r>
              <a:rPr i="1" lang="en" sz="2100"/>
              <a:t>also</a:t>
            </a:r>
            <a:r>
              <a:rPr lang="en" sz="2100"/>
              <a:t> had lots of words indicating other types of sentiment.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E.g., a typical phrase like “I was furious to be at a lecture at 10AM but I was filled with utter joy and elation upon entering the classroom…”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And then we counted up words denoting sentiment…?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Char char="-"/>
            </a:pPr>
            <a:r>
              <a:rPr lang="en" sz="2100">
                <a:solidFill>
                  <a:srgbClr val="FF0000"/>
                </a:solidFill>
              </a:rPr>
              <a:t>Ideas?</a:t>
            </a:r>
            <a:endParaRPr sz="21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5" name="Google Shape;155;p29"/>
          <p:cNvSpPr txBox="1"/>
          <p:nvPr>
            <p:ph idx="1" type="body"/>
          </p:nvPr>
        </p:nvSpPr>
        <p:spPr>
          <a:xfrm>
            <a:off x="311700" y="1152475"/>
            <a:ext cx="8520600" cy="3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Denominating by totals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“I was </a:t>
            </a:r>
            <a:r>
              <a:rPr lang="en" sz="2100">
                <a:solidFill>
                  <a:srgbClr val="CC0000"/>
                </a:solidFill>
              </a:rPr>
              <a:t>furious</a:t>
            </a:r>
            <a:r>
              <a:rPr lang="en" sz="2100"/>
              <a:t> to be at a lecture at 10AM but I was filled with utter </a:t>
            </a:r>
            <a:r>
              <a:rPr lang="en" sz="2100">
                <a:solidFill>
                  <a:srgbClr val="6AA84F"/>
                </a:solidFill>
              </a:rPr>
              <a:t>joy</a:t>
            </a:r>
            <a:r>
              <a:rPr lang="en" sz="2100"/>
              <a:t> and </a:t>
            </a:r>
            <a:r>
              <a:rPr lang="en" sz="2100">
                <a:solidFill>
                  <a:srgbClr val="6AA84F"/>
                </a:solidFill>
              </a:rPr>
              <a:t>elation</a:t>
            </a:r>
            <a:r>
              <a:rPr lang="en" sz="2100"/>
              <a:t> upon entering the classroom…”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+ 2 “happy” words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+ 1 “unhappy” words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+ 23 total words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2/23 = .087…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1/12 = .044…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1" name="Google Shape;161;p30"/>
          <p:cNvSpPr txBox="1"/>
          <p:nvPr>
            <p:ph idx="1" type="body"/>
          </p:nvPr>
        </p:nvSpPr>
        <p:spPr>
          <a:xfrm>
            <a:off x="311700" y="1152475"/>
            <a:ext cx="8520600" cy="3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Generating a ratio variable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A ratio (~ equivalent of denominating) of positive: sentiment</a:t>
            </a:r>
            <a:endParaRPr sz="2100"/>
          </a:p>
          <a:p>
            <a:pPr indent="-361950" lvl="3" marL="18288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I.e. 2-1 = 1 overall sentiment score </a:t>
            </a:r>
            <a:r>
              <a:rPr lang="en" sz="2100">
                <a:solidFill>
                  <a:srgbClr val="FF0000"/>
                </a:solidFill>
              </a:rPr>
              <a:t>interpretation?</a:t>
            </a:r>
            <a:endParaRPr sz="2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7" name="Google Shape;167;p31"/>
          <p:cNvSpPr txBox="1"/>
          <p:nvPr>
            <p:ph idx="1" type="body"/>
          </p:nvPr>
        </p:nvSpPr>
        <p:spPr>
          <a:xfrm>
            <a:off x="311700" y="1152475"/>
            <a:ext cx="8520600" cy="3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Generating a ratio variable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A ratio (~ equivalent of denominating) of positive: sentiment</a:t>
            </a:r>
            <a:endParaRPr sz="2100"/>
          </a:p>
          <a:p>
            <a:pPr indent="-361950" lvl="3" marL="18288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-"/>
            </a:pPr>
            <a:r>
              <a:rPr lang="en" sz="2100">
                <a:solidFill>
                  <a:schemeClr val="lt2"/>
                </a:solidFill>
              </a:rPr>
              <a:t>I.e. 2-1 = 1 overall sentiment score interpretation?</a:t>
            </a:r>
            <a:endParaRPr sz="2100">
              <a:solidFill>
                <a:schemeClr val="lt2"/>
              </a:solidFill>
            </a:endParaRPr>
          </a:p>
          <a:p>
            <a:pPr indent="-361950" lvl="3" marL="18288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OR 2/1 = 2 or 1.5x </a:t>
            </a:r>
            <a:r>
              <a:rPr lang="en" sz="2100">
                <a:solidFill>
                  <a:srgbClr val="FF0000"/>
                </a:solidFill>
              </a:rPr>
              <a:t>interpretation?</a:t>
            </a:r>
            <a:endParaRPr sz="2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6200" y="152400"/>
            <a:ext cx="519159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311700" y="1152475"/>
            <a:ext cx="8520600" cy="3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Generating a ratio variable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A ratio (~ equivalent of denominating) of positive: sentiment</a:t>
            </a:r>
            <a:endParaRPr sz="2100"/>
          </a:p>
          <a:p>
            <a:pPr indent="-361950" lvl="3" marL="18288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-"/>
            </a:pPr>
            <a:r>
              <a:rPr lang="en" sz="2100">
                <a:solidFill>
                  <a:schemeClr val="lt2"/>
                </a:solidFill>
              </a:rPr>
              <a:t>I.e. 2-1 = 1 overall sentiment score interpretation?</a:t>
            </a:r>
            <a:endParaRPr sz="2100">
              <a:solidFill>
                <a:schemeClr val="lt2"/>
              </a:solidFill>
            </a:endParaRPr>
          </a:p>
          <a:p>
            <a:pPr indent="-361950" lvl="3" marL="18288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-"/>
            </a:pPr>
            <a:r>
              <a:rPr lang="en" sz="2100">
                <a:solidFill>
                  <a:schemeClr val="lt2"/>
                </a:solidFill>
              </a:rPr>
              <a:t>OR 2/1 = 2 or 1.5x interpretation?</a:t>
            </a:r>
            <a:endParaRPr sz="2100">
              <a:solidFill>
                <a:schemeClr val="lt2"/>
              </a:solidFill>
            </a:endParaRPr>
          </a:p>
          <a:p>
            <a:pPr indent="-361950" lvl="3" marL="18288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OR 2 - 1/ 2 + 1 = ⅓ for  a happy-sad ratio </a:t>
            </a:r>
            <a:r>
              <a:rPr lang="en" sz="2100">
                <a:solidFill>
                  <a:srgbClr val="FF0000"/>
                </a:solidFill>
              </a:rPr>
              <a:t>interpretation?</a:t>
            </a:r>
            <a:endParaRPr sz="2100">
              <a:solidFill>
                <a:srgbClr val="FF0000"/>
              </a:solidFill>
            </a:endParaRPr>
          </a:p>
          <a:p>
            <a:pPr indent="-313895" lvl="4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3"/>
              <a:buChar char="-"/>
            </a:pPr>
            <a:r>
              <a:rPr lang="en" sz="1343">
                <a:solidFill>
                  <a:schemeClr val="dk1"/>
                </a:solidFill>
              </a:rPr>
              <a:t>A la Martins and Baumard… </a:t>
            </a:r>
            <a:r>
              <a:rPr lang="en" sz="1343">
                <a:solidFill>
                  <a:schemeClr val="dk1"/>
                </a:solidFill>
              </a:rPr>
              <a:t>what might we miss by not denominating by all words?</a:t>
            </a:r>
            <a:endParaRPr sz="21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311700" y="1152475"/>
            <a:ext cx="8520600" cy="3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Generating a ratio variable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A ratio (~ equivalent of denominating) of positive: sentiment</a:t>
            </a:r>
            <a:endParaRPr sz="2100"/>
          </a:p>
          <a:p>
            <a:pPr indent="-361950" lvl="3" marL="18288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-"/>
            </a:pPr>
            <a:r>
              <a:rPr lang="en" sz="2100">
                <a:solidFill>
                  <a:schemeClr val="lt2"/>
                </a:solidFill>
              </a:rPr>
              <a:t>I.e. 2-1 = 1 overall sentiment score interpretation?</a:t>
            </a:r>
            <a:endParaRPr sz="2100">
              <a:solidFill>
                <a:schemeClr val="lt2"/>
              </a:solidFill>
            </a:endParaRPr>
          </a:p>
          <a:p>
            <a:pPr indent="-361950" lvl="3" marL="18288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-"/>
            </a:pPr>
            <a:r>
              <a:rPr lang="en" sz="2100">
                <a:solidFill>
                  <a:schemeClr val="lt2"/>
                </a:solidFill>
              </a:rPr>
              <a:t>OR 2/1 = 2 or 1.5x interpretation?</a:t>
            </a:r>
            <a:endParaRPr sz="2100">
              <a:solidFill>
                <a:schemeClr val="lt2"/>
              </a:solidFill>
            </a:endParaRPr>
          </a:p>
          <a:p>
            <a:pPr indent="-361950" lvl="3" marL="18288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Char char="-"/>
            </a:pPr>
            <a:r>
              <a:rPr lang="en" sz="2100">
                <a:solidFill>
                  <a:schemeClr val="lt2"/>
                </a:solidFill>
              </a:rPr>
              <a:t>OR 2 - 1/ 2 + 1 = ⅓ for  a happy-sad ratio interpretation?</a:t>
            </a:r>
            <a:endParaRPr sz="2100">
              <a:solidFill>
                <a:schemeClr val="lt2"/>
              </a:solidFill>
            </a:endParaRPr>
          </a:p>
          <a:p>
            <a:pPr indent="-313895" lvl="4" marL="22860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43"/>
              <a:buChar char="-"/>
            </a:pPr>
            <a:r>
              <a:rPr lang="en" sz="1343">
                <a:solidFill>
                  <a:schemeClr val="lt2"/>
                </a:solidFill>
              </a:rPr>
              <a:t>A la Martins and Baumard</a:t>
            </a:r>
            <a:endParaRPr sz="1343">
              <a:solidFill>
                <a:schemeClr val="lt2"/>
              </a:solidFill>
            </a:endParaRPr>
          </a:p>
          <a:p>
            <a:pPr indent="-361950" lvl="3" marL="18288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OR (2-1/23) - (1-2/23) = .087 for percentage point score </a:t>
            </a:r>
            <a:r>
              <a:rPr lang="en" sz="2100">
                <a:solidFill>
                  <a:srgbClr val="FF0000"/>
                </a:solidFill>
              </a:rPr>
              <a:t>interpretation?</a:t>
            </a:r>
            <a:endParaRPr sz="2100">
              <a:solidFill>
                <a:srgbClr val="FF0000"/>
              </a:solidFill>
            </a:endParaRPr>
          </a:p>
          <a:p>
            <a:pPr indent="-313895" lvl="4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3"/>
              <a:buChar char="-"/>
            </a:pPr>
            <a:r>
              <a:rPr lang="en" sz="1343">
                <a:solidFill>
                  <a:schemeClr val="dk1"/>
                </a:solidFill>
              </a:rPr>
              <a:t>A la Young and Soroka</a:t>
            </a:r>
            <a:endParaRPr sz="21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5" name="Google Shape;185;p34"/>
          <p:cNvSpPr txBox="1"/>
          <p:nvPr>
            <p:ph idx="1" type="body"/>
          </p:nvPr>
        </p:nvSpPr>
        <p:spPr>
          <a:xfrm>
            <a:off x="311700" y="1152475"/>
            <a:ext cx="8520600" cy="37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/>
              <a:t>Generating a ratio variable</a:t>
            </a:r>
            <a:endParaRPr sz="2100"/>
          </a:p>
          <a:p>
            <a:pPr indent="-351948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/>
              <a:t>A ratio (~ equivalent of denominating) of positive: sentiment</a:t>
            </a:r>
            <a:endParaRPr sz="2100"/>
          </a:p>
          <a:p>
            <a:pPr indent="-351948" lvl="3" marL="18288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Char char="-"/>
            </a:pPr>
            <a:r>
              <a:rPr lang="en" sz="2100">
                <a:solidFill>
                  <a:schemeClr val="lt2"/>
                </a:solidFill>
              </a:rPr>
              <a:t>I.e. 2-1 = 1 overall sentiment score interpretation?</a:t>
            </a:r>
            <a:endParaRPr sz="2100">
              <a:solidFill>
                <a:schemeClr val="lt2"/>
              </a:solidFill>
            </a:endParaRPr>
          </a:p>
          <a:p>
            <a:pPr indent="-351948" lvl="3" marL="18288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Char char="-"/>
            </a:pPr>
            <a:r>
              <a:rPr lang="en" sz="2100">
                <a:solidFill>
                  <a:schemeClr val="lt2"/>
                </a:solidFill>
              </a:rPr>
              <a:t>OR 2/1 = 2 or 1.5x interpretation?</a:t>
            </a:r>
            <a:endParaRPr sz="2100">
              <a:solidFill>
                <a:schemeClr val="lt2"/>
              </a:solidFill>
            </a:endParaRPr>
          </a:p>
          <a:p>
            <a:pPr indent="-351948" lvl="3" marL="18288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Char char="-"/>
            </a:pPr>
            <a:r>
              <a:rPr lang="en" sz="2100">
                <a:solidFill>
                  <a:schemeClr val="lt2"/>
                </a:solidFill>
              </a:rPr>
              <a:t>OR 2 - 1/ 2 + 1 = ⅓ for  a happy-sad ratio interpretation?</a:t>
            </a:r>
            <a:endParaRPr sz="2100">
              <a:solidFill>
                <a:schemeClr val="lt2"/>
              </a:solidFill>
            </a:endParaRPr>
          </a:p>
          <a:p>
            <a:pPr indent="-307498" lvl="4" marL="22860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Char char="-"/>
            </a:pPr>
            <a:r>
              <a:rPr lang="en" sz="1343">
                <a:solidFill>
                  <a:schemeClr val="lt2"/>
                </a:solidFill>
              </a:rPr>
              <a:t>A la Martins and Baumard</a:t>
            </a:r>
            <a:endParaRPr sz="1343">
              <a:solidFill>
                <a:schemeClr val="lt2"/>
              </a:solidFill>
            </a:endParaRPr>
          </a:p>
          <a:p>
            <a:pPr indent="-351948" lvl="3" marL="18288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Char char="-"/>
            </a:pPr>
            <a:r>
              <a:rPr lang="en" sz="2100">
                <a:solidFill>
                  <a:schemeClr val="lt2"/>
                </a:solidFill>
              </a:rPr>
              <a:t>OR (2-1/23) - (1-2/23) = .087 for percentage point score interpretation?</a:t>
            </a:r>
            <a:endParaRPr sz="2100">
              <a:solidFill>
                <a:schemeClr val="lt2"/>
              </a:solidFill>
            </a:endParaRPr>
          </a:p>
          <a:p>
            <a:pPr indent="-307498" lvl="4" marL="22860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Char char="-"/>
            </a:pPr>
            <a:r>
              <a:rPr lang="en" sz="1343">
                <a:solidFill>
                  <a:schemeClr val="lt2"/>
                </a:solidFill>
              </a:rPr>
              <a:t>A la Young and Soroka</a:t>
            </a:r>
            <a:endParaRPr sz="2100">
              <a:solidFill>
                <a:schemeClr val="lt2"/>
              </a:solidFill>
            </a:endParaRPr>
          </a:p>
          <a:p>
            <a:pPr indent="-351948" lvl="3" marL="18288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/>
              <a:t>OR </a:t>
            </a:r>
            <a:r>
              <a:rPr i="1" lang="en" sz="2100"/>
              <a:t>tf-idf</a:t>
            </a:r>
            <a:r>
              <a:rPr lang="en" sz="2100"/>
              <a:t>... here: log(1+2) * log(1/1), but imagine lots of documents in the denominator </a:t>
            </a:r>
            <a:r>
              <a:rPr lang="en" sz="2100">
                <a:solidFill>
                  <a:srgbClr val="FF0000"/>
                </a:solidFill>
              </a:rPr>
              <a:t>interpretation?</a:t>
            </a:r>
            <a:endParaRPr sz="2100"/>
          </a:p>
          <a:p>
            <a:pPr indent="-351948" lvl="4" marL="2286000" rtl="0" algn="l">
              <a:spcBef>
                <a:spcPts val="0"/>
              </a:spcBef>
              <a:spcAft>
                <a:spcPts val="0"/>
              </a:spcAft>
              <a:buSzPct val="156338"/>
              <a:buChar char="-"/>
            </a:pPr>
            <a:r>
              <a:rPr lang="en" sz="1343">
                <a:solidFill>
                  <a:schemeClr val="dk1"/>
                </a:solidFill>
              </a:rPr>
              <a:t>A la Loughran and McDonald</a:t>
            </a:r>
            <a:endParaRPr sz="21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So why is all this relevant?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>
            <p:ph type="title"/>
          </p:nvPr>
        </p:nvSpPr>
        <p:spPr>
          <a:xfrm>
            <a:off x="265500" y="641800"/>
            <a:ext cx="4045200" cy="20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 examples</a:t>
            </a:r>
            <a:endParaRPr/>
          </a:p>
        </p:txBody>
      </p:sp>
      <p:sp>
        <p:nvSpPr>
          <p:cNvPr id="196" name="Google Shape;196;p3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The rise of prosociality in fiction preceded democratic revolutions in Early Modern Europe</a:t>
            </a:r>
            <a:r>
              <a:rPr lang="en"/>
              <a:t>.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Martins and Baumard 2020. </a:t>
            </a:r>
            <a:r>
              <a:rPr i="1" lang="en"/>
              <a:t>PNAS</a:t>
            </a:r>
            <a:r>
              <a:rPr lang="en"/>
              <a:t>.</a:t>
            </a:r>
            <a:endParaRPr/>
          </a:p>
        </p:txBody>
      </p:sp>
      <p:pic>
        <p:nvPicPr>
          <p:cNvPr id="197" name="Google Shape;19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9425" y="1336075"/>
            <a:ext cx="4202173" cy="247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647700"/>
            <a:ext cx="8534400" cy="384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63614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And how are we doing it?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 reminder: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18" name="Google Shape;218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Sentiment analysis requires:</a:t>
            </a:r>
            <a:endParaRPr sz="2100"/>
          </a:p>
          <a:p>
            <a:pPr indent="-361950" lvl="0" marL="1371600" rtl="0" algn="l">
              <a:spcBef>
                <a:spcPts val="120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Tokenizing</a:t>
            </a:r>
            <a:endParaRPr sz="2100"/>
          </a:p>
          <a:p>
            <a:pPr indent="-361950" lvl="0" marL="13716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Counting words </a:t>
            </a:r>
            <a:r>
              <a:rPr b="1" lang="en" sz="2100"/>
              <a:t>with a dictionary</a:t>
            </a:r>
            <a:r>
              <a:rPr lang="en" sz="2100"/>
              <a:t> over space/time (or other unit…)</a:t>
            </a:r>
            <a:endParaRPr sz="2100"/>
          </a:p>
          <a:p>
            <a:pPr indent="-361950" lvl="0" marL="13716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Denominating by totals</a:t>
            </a:r>
            <a:endParaRPr sz="21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Sentiment analysis/dictionary-based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24" name="Google Shape;224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Relies on reference to a dictionary of words </a:t>
            </a:r>
            <a:r>
              <a:rPr i="1" lang="en" sz="2100"/>
              <a:t>coded</a:t>
            </a:r>
            <a:r>
              <a:rPr lang="en" sz="2100"/>
              <a:t> or </a:t>
            </a:r>
            <a:r>
              <a:rPr i="1" lang="en" sz="2100"/>
              <a:t>classified</a:t>
            </a:r>
            <a:r>
              <a:rPr lang="en" sz="2100"/>
              <a:t> in some way. 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E.g., a list of cooperation words and dominance words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More frequently: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A list of sentiment words</a:t>
            </a:r>
            <a:endParaRPr sz="2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Sentiment analysis/dictionary-based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30" name="Google Shape;230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Where do the dictionaries come from?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" sz="2100"/>
              <a:t>Pre-packaged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/>
            </a:pPr>
            <a:r>
              <a:rPr lang="en" sz="2100"/>
              <a:t>Domain specific</a:t>
            </a:r>
            <a:br>
              <a:rPr lang="en" sz="2100"/>
            </a:b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Pre-packaged: e.g., AFINN or bing or LIWC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Domain specific: e.g., tolerance or… </a:t>
            </a:r>
            <a:r>
              <a:rPr lang="en" sz="2100">
                <a:solidFill>
                  <a:srgbClr val="FF0000"/>
                </a:solidFill>
              </a:rPr>
              <a:t>ideas?</a:t>
            </a:r>
            <a:endParaRPr sz="21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Sentiment analysis/dictionary-based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36" name="Google Shape;236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3194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/>
              <a:t>Where do the dictionaries come from?</a:t>
            </a:r>
            <a:endParaRPr sz="2100"/>
          </a:p>
          <a:p>
            <a:pPr indent="-331946" lvl="1" marL="914400" rtl="0" algn="l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2100"/>
              <a:t>Pre-packaged</a:t>
            </a:r>
            <a:endParaRPr sz="2100"/>
          </a:p>
          <a:p>
            <a:pPr indent="-331946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/>
              <a:t>E.g., </a:t>
            </a:r>
            <a:r>
              <a:rPr b="1" lang="en" sz="2100"/>
              <a:t>AFINN</a:t>
            </a:r>
            <a:r>
              <a:rPr lang="en" sz="2100"/>
              <a:t>: </a:t>
            </a:r>
            <a:r>
              <a:rPr lang="en" sz="2100" u="sng">
                <a:solidFill>
                  <a:schemeClr val="hlink"/>
                </a:solidFill>
                <a:hlinkClick r:id="rId3"/>
              </a:rPr>
              <a:t>https://darenr.github.io/afinn/</a:t>
            </a:r>
            <a:endParaRPr sz="2100"/>
          </a:p>
          <a:p>
            <a:pPr indent="-331946" lvl="3" marL="18288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/>
              <a:t>Check out how built at </a:t>
            </a:r>
            <a:r>
              <a:rPr lang="en" sz="2100" u="sng">
                <a:solidFill>
                  <a:schemeClr val="hlink"/>
                </a:solidFill>
                <a:hlinkClick r:id="rId4"/>
              </a:rPr>
              <a:t>http://www2.imm.dtu.dk/pubdb/edoc/imm6006.pdf</a:t>
            </a:r>
            <a:r>
              <a:rPr lang="en" sz="2100">
                <a:solidFill>
                  <a:srgbClr val="FF0000"/>
                </a:solidFill>
              </a:rPr>
              <a:t> Guesses as to how built?</a:t>
            </a:r>
            <a:endParaRPr sz="2100">
              <a:solidFill>
                <a:schemeClr val="dk1"/>
              </a:solidFill>
            </a:endParaRPr>
          </a:p>
          <a:p>
            <a:pPr indent="-331946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/>
              <a:t>E.g. </a:t>
            </a:r>
            <a:r>
              <a:rPr b="1" lang="en" sz="2100"/>
              <a:t>bing </a:t>
            </a:r>
            <a:endParaRPr b="1" sz="2100"/>
          </a:p>
          <a:p>
            <a:pPr indent="-331946" lvl="3" marL="18288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/>
              <a:t>Check out how built at </a:t>
            </a:r>
            <a:r>
              <a:rPr lang="en" sz="2100" u="sng">
                <a:solidFill>
                  <a:schemeClr val="hlink"/>
                </a:solidFill>
                <a:hlinkClick r:id="rId5"/>
              </a:rPr>
              <a:t>https://dl.acm.org/doi/pdf/10.1145/1014052.1014073</a:t>
            </a:r>
            <a:r>
              <a:rPr lang="en" sz="2100"/>
              <a:t> </a:t>
            </a:r>
            <a:endParaRPr sz="2100"/>
          </a:p>
          <a:p>
            <a:pPr indent="-331946" lvl="3" marL="18288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>
                <a:solidFill>
                  <a:srgbClr val="FF0000"/>
                </a:solidFill>
              </a:rPr>
              <a:t>Guesses as to how built?</a:t>
            </a:r>
            <a:endParaRPr sz="2100">
              <a:solidFill>
                <a:srgbClr val="FF0000"/>
              </a:solidFill>
            </a:endParaRPr>
          </a:p>
          <a:p>
            <a:pPr indent="-331946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/>
              <a:t>E.g. </a:t>
            </a:r>
            <a:r>
              <a:rPr b="1" lang="en" sz="2100"/>
              <a:t>nrc</a:t>
            </a:r>
            <a:endParaRPr sz="2100"/>
          </a:p>
          <a:p>
            <a:pPr indent="-331946" lvl="3" marL="18288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/>
              <a:t>Check out how built at </a:t>
            </a:r>
            <a:r>
              <a:rPr lang="en" sz="2100" u="sng">
                <a:solidFill>
                  <a:schemeClr val="hlink"/>
                </a:solidFill>
                <a:hlinkClick r:id="rId6"/>
              </a:rPr>
              <a:t>https://arxiv.org/pdf/1308.6297.pdf</a:t>
            </a:r>
            <a:endParaRPr sz="2100"/>
          </a:p>
          <a:p>
            <a:pPr indent="-331946" lvl="3" marL="18288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100">
                <a:solidFill>
                  <a:srgbClr val="FF0000"/>
                </a:solidFill>
              </a:rPr>
              <a:t>Guesses as to how built</a:t>
            </a:r>
            <a:endParaRPr sz="21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Sentiment analysis/dictionary-based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2" name="Google Shape;242;p44"/>
          <p:cNvSpPr txBox="1"/>
          <p:nvPr>
            <p:ph idx="1" type="body"/>
          </p:nvPr>
        </p:nvSpPr>
        <p:spPr>
          <a:xfrm>
            <a:off x="311700" y="1152475"/>
            <a:ext cx="8754600" cy="3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Where do the domain-specific dictionaries come from?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lphaLcPeriod" startAt="2"/>
            </a:pPr>
            <a:r>
              <a:rPr lang="en" sz="2100"/>
              <a:t>User-generated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E.g., a list of tolerance/cooperation words and a list of dominance words, </a:t>
            </a:r>
            <a:endParaRPr sz="2100"/>
          </a:p>
          <a:p>
            <a:pPr indent="-361950" lvl="3" marL="18288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enhanced with WordNet (embeddings… to come later in term). Sometimes called label propagation.</a:t>
            </a:r>
            <a:endParaRPr sz="2100"/>
          </a:p>
          <a:p>
            <a:pPr indent="-361950" lvl="2" marL="13716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E.g., a set of democracy-related terms. Keyed to a reliable index of related terms  (e.g. search Freedom House). By anchoring to this, removes (some) arbitrariness of researcher decisions</a:t>
            </a:r>
            <a:endParaRPr sz="21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Some methodological considerations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Are sentiment dictionaries applicable across contexts/domains?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How do we ‘discipline’ dictionary generation?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How do we validate our dictionary?</a:t>
            </a:r>
            <a:endParaRPr sz="21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The course book</a:t>
            </a:r>
            <a:r>
              <a:rPr lang="en">
                <a:solidFill>
                  <a:srgbClr val="000000"/>
                </a:solidFill>
              </a:rPr>
              <a:t>...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8" name="Google Shape;258;p47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9" name="Google Shape;259;p47"/>
          <p:cNvSpPr txBox="1"/>
          <p:nvPr/>
        </p:nvSpPr>
        <p:spPr>
          <a:xfrm>
            <a:off x="773700" y="1655150"/>
            <a:ext cx="75966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 u="sng">
                <a:solidFill>
                  <a:schemeClr val="hlink"/>
                </a:solidFill>
                <a:hlinkClick r:id="rId3"/>
              </a:rPr>
              <a:t>https://cjbarrie.github.io/CTA-ED/</a:t>
            </a:r>
            <a:r>
              <a:rPr b="1" lang="en" sz="2800"/>
              <a:t> </a:t>
            </a:r>
            <a:endParaRPr sz="28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Thanks!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265" name="Google Shape;265;p4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christopher.barrie@ed.ac.uk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https://www.cjbarrie.com/</a:t>
            </a:r>
            <a:r>
              <a:rPr lang="en" sz="1400">
                <a:solidFill>
                  <a:schemeClr val="accent5"/>
                </a:solidFill>
              </a:rPr>
              <a:t> </a:t>
            </a:r>
            <a:endParaRPr sz="14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@cbarrie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266" name="Google Shape;266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85675" y="957014"/>
            <a:ext cx="4412925" cy="322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 reminder: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Word frequency analysis requires t</a:t>
            </a:r>
            <a:r>
              <a:rPr lang="en" sz="2100"/>
              <a:t>hree essential steps:</a:t>
            </a:r>
            <a:endParaRPr sz="2100"/>
          </a:p>
          <a:p>
            <a:pPr indent="-361950" lvl="0" marL="1371600" rtl="0" algn="l">
              <a:spcBef>
                <a:spcPts val="120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Tokenizing</a:t>
            </a:r>
            <a:endParaRPr sz="2100"/>
          </a:p>
          <a:p>
            <a:pPr indent="-361950" lvl="0" marL="13716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Counting words over space/time</a:t>
            </a:r>
            <a:endParaRPr sz="2100"/>
          </a:p>
          <a:p>
            <a:pPr indent="-361950" lvl="0" marL="13716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Denominating by totals</a:t>
            </a:r>
            <a:endParaRPr sz="2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Sentiment analysis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Sentiment analysis requires:</a:t>
            </a:r>
            <a:endParaRPr sz="2100"/>
          </a:p>
          <a:p>
            <a:pPr indent="-361950" lvl="0" marL="1371600" rtl="0" algn="l">
              <a:spcBef>
                <a:spcPts val="120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Tokenizing</a:t>
            </a:r>
            <a:endParaRPr sz="2100"/>
          </a:p>
          <a:p>
            <a:pPr indent="-361950" lvl="0" marL="13716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Counting words </a:t>
            </a:r>
            <a:r>
              <a:rPr b="1" lang="en" sz="2100"/>
              <a:t>with a dictionary</a:t>
            </a:r>
            <a:r>
              <a:rPr lang="en" sz="2100"/>
              <a:t> over space/time (or other unit…)</a:t>
            </a:r>
            <a:endParaRPr sz="2100"/>
          </a:p>
          <a:p>
            <a:pPr indent="-361950" lvl="0" marL="13716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Denominating by totals</a:t>
            </a:r>
            <a:endParaRPr sz="2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8892" y="152400"/>
            <a:ext cx="606621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3469" y="152401"/>
            <a:ext cx="617706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3" name="Google Shape;9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Tokenizing: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“We are all very happy to be at a lecture at 10AM” 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An example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9" name="Google Shape;9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Tokenizing: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“We are all very happy to be at a lecture at 10AM” 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“We” “are” “all” “very” “happy” “to” “be” “at” “a” “lecture” “at” “10AM”</a:t>
            </a:r>
            <a:endParaRPr sz="2100"/>
          </a:p>
        </p:txBody>
      </p:sp>
      <p:sp>
        <p:nvSpPr>
          <p:cNvPr id="100" name="Google Shape;100;p21"/>
          <p:cNvSpPr/>
          <p:nvPr/>
        </p:nvSpPr>
        <p:spPr>
          <a:xfrm flipH="1" rot="10800000">
            <a:off x="403030" y="1844057"/>
            <a:ext cx="487200" cy="502500"/>
          </a:xfrm>
          <a:prstGeom prst="bentArrow">
            <a:avLst>
              <a:gd fmla="val 22476" name="adj1"/>
              <a:gd fmla="val 25000" name="adj2"/>
              <a:gd fmla="val 25000" name="adj3"/>
              <a:gd fmla="val 34532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